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Libre Franklin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6otjyQqlWKpH7kZwsLWg3Fb5I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8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b953aef37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4b953aef3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b953aef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4b953aef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b953aef37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4b953aef3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b953aef37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4b953aef3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4b953aef37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4b953aef3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b953aef37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4b953aef3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b953aef37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4b953aef3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b953aef37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4b953aef3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b953aef37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4b953aef3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b953aef37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4b953aef3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e de titre">
  <p:cSld name="1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>
            <a:spLocks noGrp="1"/>
          </p:cNvSpPr>
          <p:nvPr>
            <p:ph type="pic" idx="2"/>
          </p:nvPr>
        </p:nvSpPr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97" y="107045"/>
            <a:ext cx="1567068" cy="6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body" idx="3"/>
          </p:nvPr>
        </p:nvSpPr>
        <p:spPr>
          <a:xfrm>
            <a:off x="8534400" y="6244168"/>
            <a:ext cx="2438400" cy="61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67"/>
              <a:buNone/>
              <a:defRPr sz="1467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4"/>
          </p:nvPr>
        </p:nvSpPr>
        <p:spPr>
          <a:xfrm>
            <a:off x="110067" y="5920353"/>
            <a:ext cx="931333" cy="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784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3"/>
              <a:buFont typeface="Calibri"/>
              <a:buChar char="•"/>
              <a:defRPr sz="933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Diapositive de titre">
  <p:cSld name="2_Diapositive de titr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>
            <a:spLocks noGrp="1"/>
          </p:cNvSpPr>
          <p:nvPr>
            <p:ph type="pic" idx="2"/>
          </p:nvPr>
        </p:nvSpPr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9"/>
          <p:cNvSpPr txBox="1"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97" y="107045"/>
            <a:ext cx="1567068" cy="67820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 txBox="1">
            <a:spLocks noGrp="1"/>
          </p:cNvSpPr>
          <p:nvPr>
            <p:ph type="body" idx="3"/>
          </p:nvPr>
        </p:nvSpPr>
        <p:spPr>
          <a:xfrm>
            <a:off x="8534400" y="6244168"/>
            <a:ext cx="2438400" cy="61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67"/>
              <a:buNone/>
              <a:defRPr sz="1467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4"/>
          </p:nvPr>
        </p:nvSpPr>
        <p:spPr>
          <a:xfrm>
            <a:off x="110067" y="5920353"/>
            <a:ext cx="931333" cy="6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8784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3"/>
              <a:buFont typeface="Calibri"/>
              <a:buChar char="•"/>
              <a:defRPr sz="933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97" r="5597"/>
          <a:stretch/>
        </p:blipFill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Calibri"/>
              <a:buNone/>
            </a:pPr>
            <a:r>
              <a:rPr lang="fr-FR" sz="5333"/>
              <a:t>Part 2</a:t>
            </a:r>
            <a:br>
              <a:rPr lang="fr-FR" sz="3200"/>
            </a:br>
            <a:r>
              <a:rPr lang="fr-FR" sz="3200"/>
              <a:t>Heat recovery 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</a:pPr>
            <a:r>
              <a:rPr lang="fr-FR" sz="1867" b="1" dirty="0"/>
              <a:t>Sai Ravi, Luc Girardin,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</a:pPr>
            <a:r>
              <a:rPr lang="fr-FR" sz="1867" b="1" dirty="0"/>
              <a:t>Arthur </a:t>
            </a:r>
            <a:r>
              <a:rPr lang="fr-FR" sz="1867" b="1" dirty="0" err="1"/>
              <a:t>Waeber</a:t>
            </a:r>
            <a:r>
              <a:rPr lang="fr-FR" sz="1867" b="1" dirty="0"/>
              <a:t>,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</a:pPr>
            <a:r>
              <a:rPr lang="fr-FR" sz="1867" b="1" dirty="0"/>
              <a:t>François Marechal</a:t>
            </a:r>
            <a:endParaRPr dirty="0"/>
          </a:p>
        </p:txBody>
      </p:sp>
      <p:sp>
        <p:nvSpPr>
          <p:cNvPr id="106" name="Google Shape;106;p1"/>
          <p:cNvSpPr txBox="1">
            <a:spLocks noGrp="1"/>
          </p:cNvSpPr>
          <p:nvPr>
            <p:ph type="body" idx="3"/>
          </p:nvPr>
        </p:nvSpPr>
        <p:spPr>
          <a:xfrm>
            <a:off x="8534400" y="6244168"/>
            <a:ext cx="2438400" cy="6138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fr-FR" b="1"/>
              <a:t>Lausanne - 2022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b953aef37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pic>
        <p:nvPicPr>
          <p:cNvPr id="182" name="Google Shape;182;g14b953aef37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288" y="274352"/>
            <a:ext cx="9239423" cy="59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4b953aef37_0_87"/>
          <p:cNvSpPr/>
          <p:nvPr/>
        </p:nvSpPr>
        <p:spPr>
          <a:xfrm>
            <a:off x="3186250" y="666725"/>
            <a:ext cx="348900" cy="273900"/>
          </a:xfrm>
          <a:prstGeom prst="rect">
            <a:avLst/>
          </a:prstGeom>
          <a:solidFill>
            <a:srgbClr val="A8BAAE"/>
          </a:solidFill>
          <a:ln w="9525" cap="flat" cmpd="sng">
            <a:solidFill>
              <a:srgbClr val="A6B8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/>
              <a:t>II</a:t>
            </a:r>
            <a:endParaRPr sz="1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b953aef37_0_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sp>
        <p:nvSpPr>
          <p:cNvPr id="189" name="Google Shape;189;g14b953aef37_0_13"/>
          <p:cNvSpPr txBox="1"/>
          <p:nvPr/>
        </p:nvSpPr>
        <p:spPr>
          <a:xfrm>
            <a:off x="838200" y="525725"/>
            <a:ext cx="4635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 Files</a:t>
            </a:r>
            <a:endParaRPr sz="3200" b="1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0" name="Google Shape;190;g14b953aef37_0_13"/>
          <p:cNvPicPr preferRelativeResize="0"/>
          <p:nvPr/>
        </p:nvPicPr>
        <p:blipFill rotWithShape="1">
          <a:blip r:embed="rId3">
            <a:alphaModFix/>
          </a:blip>
          <a:srcRect r="32299"/>
          <a:stretch/>
        </p:blipFill>
        <p:spPr>
          <a:xfrm>
            <a:off x="838200" y="2386425"/>
            <a:ext cx="5962825" cy="33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4b953aef37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0588" y="3407950"/>
            <a:ext cx="2242500" cy="13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14b953aef37_0_13"/>
          <p:cNvSpPr txBox="1"/>
          <p:nvPr/>
        </p:nvSpPr>
        <p:spPr>
          <a:xfrm>
            <a:off x="2150563" y="1623475"/>
            <a:ext cx="333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4 heat recovery scenarios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14b953aef37_0_13"/>
          <p:cNvSpPr txBox="1"/>
          <p:nvPr/>
        </p:nvSpPr>
        <p:spPr>
          <a:xfrm>
            <a:off x="8313138" y="1623475"/>
            <a:ext cx="3338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3 ampl files per scenario: .dat = data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.mod = model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.run = run optimization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b953aef37_0_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199" name="Google Shape;199;g14b953aef37_0_99"/>
          <p:cNvSpPr txBox="1"/>
          <p:nvPr/>
        </p:nvSpPr>
        <p:spPr>
          <a:xfrm>
            <a:off x="838200" y="525725"/>
            <a:ext cx="4635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AMPL</a:t>
            </a:r>
            <a:endParaRPr sz="3200" b="1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" name="Google Shape;200;g14b953aef37_0_99"/>
          <p:cNvSpPr txBox="1"/>
          <p:nvPr/>
        </p:nvSpPr>
        <p:spPr>
          <a:xfrm>
            <a:off x="819325" y="1365525"/>
            <a:ext cx="6417900" cy="5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5 main entities: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Parameters: </a:t>
            </a:r>
            <a:r>
              <a:rPr lang="fr-FR" sz="2300" b="1">
                <a:latin typeface="Calibri"/>
                <a:ea typeface="Calibri"/>
                <a:cs typeface="Calibri"/>
                <a:sym typeface="Calibri"/>
              </a:rPr>
              <a:t>param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Variables: </a:t>
            </a:r>
            <a:r>
              <a:rPr lang="fr-FR" sz="2300" b="1">
                <a:latin typeface="Calibri"/>
                <a:ea typeface="Calibri"/>
                <a:cs typeface="Calibri"/>
                <a:sym typeface="Calibri"/>
              </a:rPr>
              <a:t>var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Sets: </a:t>
            </a:r>
            <a:r>
              <a:rPr lang="fr-FR" sz="2300" b="1"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Constraints: </a:t>
            </a:r>
            <a:r>
              <a:rPr lang="fr-FR" sz="2300" b="1">
                <a:latin typeface="Calibri"/>
                <a:ea typeface="Calibri"/>
                <a:cs typeface="Calibri"/>
                <a:sym typeface="Calibri"/>
              </a:rPr>
              <a:t>subject to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Objective function: </a:t>
            </a:r>
            <a:r>
              <a:rPr lang="fr-FR" sz="2300" b="1">
                <a:latin typeface="Calibri"/>
                <a:ea typeface="Calibri"/>
                <a:cs typeface="Calibri"/>
                <a:sym typeface="Calibri"/>
              </a:rPr>
              <a:t>minimize obj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Important remarks: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Parameters should have default values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Variables should have default constraints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fr-FR" sz="2300">
                <a:latin typeface="Calibri"/>
                <a:ea typeface="Calibri"/>
                <a:cs typeface="Calibri"/>
                <a:sym typeface="Calibri"/>
              </a:rPr>
              <a:t>We advise using Sublime Text 3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300"/>
              <a:buFont typeface="Calibri"/>
              <a:buChar char="●"/>
            </a:pPr>
            <a:r>
              <a:rPr lang="fr-FR" sz="23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Don’t forget to put </a:t>
            </a:r>
            <a:r>
              <a:rPr lang="fr-FR" sz="30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fr-FR" sz="3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3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at the end of each entity</a:t>
            </a:r>
            <a:endParaRPr sz="23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4b953aef37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054" y="877650"/>
            <a:ext cx="3904548" cy="51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" descr="A_Herzog_IMG_6165_DxO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97" r="5597"/>
          <a:stretch/>
        </p:blipFill>
        <p:spPr>
          <a:xfrm>
            <a:off x="1775885" y="0"/>
            <a:ext cx="10416116" cy="6597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>
            <a:spLocks noGrp="1"/>
          </p:cNvSpPr>
          <p:nvPr>
            <p:ph type="ctrTitle"/>
          </p:nvPr>
        </p:nvSpPr>
        <p:spPr>
          <a:xfrm>
            <a:off x="9165315" y="2689064"/>
            <a:ext cx="3030920" cy="25896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16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67"/>
              <a:buFont typeface="Calibri"/>
              <a:buNone/>
            </a:pPr>
            <a:r>
              <a:rPr lang="fr-FR" sz="5867"/>
              <a:t>Merci</a:t>
            </a: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subTitle" idx="1"/>
          </p:nvPr>
        </p:nvSpPr>
        <p:spPr>
          <a:xfrm>
            <a:off x="7313568" y="5278708"/>
            <a:ext cx="1847513" cy="15828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0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</a:pPr>
            <a:r>
              <a:rPr lang="fr-FR" sz="1867" b="1"/>
              <a:t>Cédric et Clara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7519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b953aef37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117" name="Google Shape;117;g14b953aef37_0_109"/>
          <p:cNvSpPr txBox="1"/>
          <p:nvPr/>
        </p:nvSpPr>
        <p:spPr>
          <a:xfrm>
            <a:off x="838200" y="525725"/>
            <a:ext cx="4635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 Overview</a:t>
            </a:r>
            <a:endParaRPr sz="3200" b="1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" name="Google Shape;118;g14b953aef37_0_109"/>
          <p:cNvSpPr/>
          <p:nvPr/>
        </p:nvSpPr>
        <p:spPr>
          <a:xfrm>
            <a:off x="3443034" y="1874547"/>
            <a:ext cx="2337900" cy="1343700"/>
          </a:xfrm>
          <a:prstGeom prst="roundRect">
            <a:avLst>
              <a:gd name="adj" fmla="val 0"/>
            </a:avLst>
          </a:prstGeom>
          <a:solidFill>
            <a:srgbClr val="D9D9D9"/>
          </a:solidFill>
          <a:ln w="19050" cap="flat" cmpd="sng">
            <a:solidFill>
              <a:srgbClr val="E3061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-FR" sz="1850" b="0" i="0" u="none" strike="noStrike" cap="none">
                <a:solidFill>
                  <a:srgbClr val="413C3A"/>
                </a:solidFill>
                <a:latin typeface="Arial"/>
                <a:ea typeface="Arial"/>
                <a:cs typeface="Arial"/>
                <a:sym typeface="Arial"/>
              </a:rPr>
              <a:t>Building demand &amp; 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-FR" sz="1850" b="0" i="0" u="none" strike="noStrike" cap="none">
                <a:solidFill>
                  <a:srgbClr val="413C3A"/>
                </a:solidFill>
                <a:latin typeface="Arial"/>
                <a:ea typeface="Arial"/>
                <a:cs typeface="Arial"/>
                <a:sym typeface="Arial"/>
              </a:rPr>
              <a:t>Typical Periods 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4b953aef37_0_109"/>
          <p:cNvSpPr/>
          <p:nvPr/>
        </p:nvSpPr>
        <p:spPr>
          <a:xfrm>
            <a:off x="7085870" y="1759201"/>
            <a:ext cx="2745300" cy="15744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E3061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-FR" sz="1850" b="0" i="0" u="none" strike="noStrike" cap="none">
                <a:solidFill>
                  <a:srgbClr val="413C3A"/>
                </a:solidFill>
                <a:latin typeface="Arial"/>
                <a:ea typeface="Arial"/>
                <a:cs typeface="Arial"/>
                <a:sym typeface="Arial"/>
              </a:rPr>
              <a:t>MILP Scenario Evaluation</a:t>
            </a:r>
            <a:endParaRPr sz="1850" b="1" i="0" u="none" strike="noStrike" cap="none">
              <a:solidFill>
                <a:srgbClr val="CAC7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4b953aef37_0_109"/>
          <p:cNvSpPr/>
          <p:nvPr/>
        </p:nvSpPr>
        <p:spPr>
          <a:xfrm>
            <a:off x="3300235" y="4729060"/>
            <a:ext cx="2623500" cy="1123500"/>
          </a:xfrm>
          <a:prstGeom prst="roundRect">
            <a:avLst>
              <a:gd name="adj" fmla="val 0"/>
            </a:avLst>
          </a:prstGeom>
          <a:solidFill>
            <a:srgbClr val="F4CCCC"/>
          </a:solidFill>
          <a:ln w="19050" cap="flat" cmpd="sng">
            <a:solidFill>
              <a:srgbClr val="E3061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-FR" sz="1850" b="0" i="0" u="none" strike="noStrike" cap="none">
                <a:solidFill>
                  <a:srgbClr val="413C3A"/>
                </a:solidFill>
                <a:latin typeface="Arial"/>
                <a:ea typeface="Arial"/>
                <a:cs typeface="Arial"/>
                <a:sym typeface="Arial"/>
              </a:rPr>
              <a:t>NLP Heat Recovery Options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4b953aef37_0_109"/>
          <p:cNvSpPr/>
          <p:nvPr/>
        </p:nvSpPr>
        <p:spPr>
          <a:xfrm>
            <a:off x="7465914" y="4749456"/>
            <a:ext cx="2441100" cy="1060800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rgbClr val="E3061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-FR" sz="1850" b="0" i="0" u="none" strike="noStrike" cap="none">
                <a:solidFill>
                  <a:srgbClr val="413C3A"/>
                </a:solidFill>
                <a:latin typeface="Arial"/>
                <a:ea typeface="Arial"/>
                <a:cs typeface="Arial"/>
                <a:sym typeface="Arial"/>
              </a:rPr>
              <a:t>Data reconciliation </a:t>
            </a:r>
            <a:endParaRPr sz="1850" b="0" i="1" u="none" strike="noStrike" cap="none">
              <a:solidFill>
                <a:srgbClr val="413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g14b953aef37_0_109"/>
          <p:cNvCxnSpPr>
            <a:stCxn id="118" idx="2"/>
            <a:endCxn id="120" idx="0"/>
          </p:cNvCxnSpPr>
          <p:nvPr/>
        </p:nvCxnSpPr>
        <p:spPr>
          <a:xfrm>
            <a:off x="4611984" y="3218247"/>
            <a:ext cx="0" cy="15108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" name="Google Shape;123;g14b953aef37_0_109"/>
          <p:cNvCxnSpPr/>
          <p:nvPr/>
        </p:nvCxnSpPr>
        <p:spPr>
          <a:xfrm rot="10800000" flipH="1">
            <a:off x="5923588" y="3333460"/>
            <a:ext cx="1162500" cy="13956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g14b953aef37_0_109"/>
          <p:cNvCxnSpPr>
            <a:stCxn id="125" idx="0"/>
            <a:endCxn id="119" idx="2"/>
          </p:cNvCxnSpPr>
          <p:nvPr/>
        </p:nvCxnSpPr>
        <p:spPr>
          <a:xfrm rot="10800000">
            <a:off x="8458415" y="3333729"/>
            <a:ext cx="6300" cy="109140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6" name="Google Shape;126;g14b953aef37_0_109"/>
          <p:cNvSpPr txBox="1"/>
          <p:nvPr/>
        </p:nvSpPr>
        <p:spPr>
          <a:xfrm>
            <a:off x="7190790" y="1364111"/>
            <a:ext cx="25041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900" b="1" i="0" u="none" strike="noStrike" cap="none">
                <a:solidFill>
                  <a:srgbClr val="00A79F"/>
                </a:solidFill>
                <a:latin typeface="Arial"/>
                <a:ea typeface="Arial"/>
                <a:cs typeface="Arial"/>
                <a:sym typeface="Arial"/>
              </a:rPr>
              <a:t>AMPL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4b953aef37_0_109"/>
          <p:cNvSpPr txBox="1"/>
          <p:nvPr/>
        </p:nvSpPr>
        <p:spPr>
          <a:xfrm>
            <a:off x="7422515" y="4425129"/>
            <a:ext cx="20844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900" b="1" i="0" u="none" strike="noStrike" cap="none">
                <a:solidFill>
                  <a:srgbClr val="F39869"/>
                </a:solidFill>
                <a:latin typeface="Arial"/>
                <a:ea typeface="Arial"/>
                <a:cs typeface="Arial"/>
                <a:sym typeface="Arial"/>
              </a:rPr>
              <a:t>VALI</a:t>
            </a:r>
            <a:r>
              <a:rPr lang="fr-FR" sz="1900" b="1" i="0" u="none" strike="noStrike" cap="none">
                <a:solidFill>
                  <a:srgbClr val="00A79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900" b="0" i="0" u="none" strike="noStrike" cap="none">
                <a:solidFill>
                  <a:srgbClr val="413C3A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fr-FR" sz="1900" b="1" i="0" u="none" strike="noStrike" cap="none">
                <a:solidFill>
                  <a:srgbClr val="00A79F"/>
                </a:solidFill>
                <a:latin typeface="Arial"/>
                <a:ea typeface="Arial"/>
                <a:cs typeface="Arial"/>
                <a:sym typeface="Arial"/>
              </a:rPr>
              <a:t> AMPL</a:t>
            </a:r>
            <a:endParaRPr sz="1900" b="1" i="0" u="none" strike="noStrike" cap="none">
              <a:solidFill>
                <a:srgbClr val="F398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4b953aef37_0_109"/>
          <p:cNvSpPr txBox="1"/>
          <p:nvPr/>
        </p:nvSpPr>
        <p:spPr>
          <a:xfrm>
            <a:off x="3263059" y="4403209"/>
            <a:ext cx="1264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900" b="1" i="0" u="none" strike="noStrike" cap="none">
                <a:solidFill>
                  <a:srgbClr val="00A79F"/>
                </a:solidFill>
                <a:latin typeface="Arial"/>
                <a:ea typeface="Arial"/>
                <a:cs typeface="Arial"/>
                <a:sym typeface="Arial"/>
              </a:rPr>
              <a:t>AMPL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4b953aef37_0_109"/>
          <p:cNvSpPr txBox="1"/>
          <p:nvPr/>
        </p:nvSpPr>
        <p:spPr>
          <a:xfrm>
            <a:off x="3167826" y="1335173"/>
            <a:ext cx="1546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900" b="1" i="0" u="none" strike="noStrike" cap="none">
                <a:solidFill>
                  <a:srgbClr val="E56464"/>
                </a:solidFill>
                <a:latin typeface="Arial"/>
                <a:ea typeface="Arial"/>
                <a:cs typeface="Arial"/>
                <a:sym typeface="Arial"/>
              </a:rPr>
              <a:t>R / Python</a:t>
            </a:r>
            <a:endParaRPr sz="1900" b="1" i="0" u="none" strike="noStrike" cap="none">
              <a:solidFill>
                <a:srgbClr val="CAC7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g14b953aef37_0_109"/>
          <p:cNvCxnSpPr>
            <a:stCxn id="118" idx="3"/>
            <a:endCxn id="119" idx="1"/>
          </p:cNvCxnSpPr>
          <p:nvPr/>
        </p:nvCxnSpPr>
        <p:spPr>
          <a:xfrm>
            <a:off x="5780934" y="2546397"/>
            <a:ext cx="1305000" cy="0"/>
          </a:xfrm>
          <a:prstGeom prst="straightConnector1">
            <a:avLst/>
          </a:prstGeom>
          <a:noFill/>
          <a:ln w="9525" cap="flat" cmpd="sng">
            <a:solidFill>
              <a:srgbClr val="E3061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953aef37_0_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135" name="Google Shape;135;g14b953aef37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16299" cy="64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4b953aef37_0_37"/>
          <p:cNvSpPr/>
          <p:nvPr/>
        </p:nvSpPr>
        <p:spPr>
          <a:xfrm>
            <a:off x="11531150" y="152400"/>
            <a:ext cx="437700" cy="50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b953aef37_0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42" name="Google Shape;142;g14b953aef37_0_49"/>
          <p:cNvSpPr txBox="1"/>
          <p:nvPr/>
        </p:nvSpPr>
        <p:spPr>
          <a:xfrm>
            <a:off x="838200" y="525725"/>
            <a:ext cx="4635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Reference case</a:t>
            </a:r>
            <a:endParaRPr sz="3200" b="1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3" name="Google Shape;143;g14b953aef37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975" y="1549819"/>
            <a:ext cx="4635599" cy="427670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4b953aef37_0_49"/>
          <p:cNvSpPr txBox="1"/>
          <p:nvPr/>
        </p:nvSpPr>
        <p:spPr>
          <a:xfrm>
            <a:off x="500700" y="1852425"/>
            <a:ext cx="6372600" cy="1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Tasks: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Medium Temperature Heat is supplied partially by an HP that uses lake water;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What is the energy bill to supply heat to the medium temperature heating loop?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4b953aef37_0_49"/>
          <p:cNvSpPr txBox="1"/>
          <p:nvPr/>
        </p:nvSpPr>
        <p:spPr>
          <a:xfrm>
            <a:off x="500700" y="4364625"/>
            <a:ext cx="4855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Calibri"/>
                <a:ea typeface="Calibri"/>
                <a:cs typeface="Calibri"/>
                <a:sym typeface="Calibri"/>
              </a:rPr>
              <a:t>• All equipment in place (no investment)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Calibri"/>
                <a:ea typeface="Calibri"/>
                <a:cs typeface="Calibri"/>
                <a:sym typeface="Calibri"/>
              </a:rPr>
              <a:t>• Carnot efficiency: 55%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latin typeface="Calibri"/>
                <a:ea typeface="Calibri"/>
                <a:cs typeface="Calibri"/>
                <a:sym typeface="Calibri"/>
              </a:rPr>
              <a:t>• Lake temperature constant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4b953aef37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975" y="4364625"/>
            <a:ext cx="2855225" cy="1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b953aef37_0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152" name="Google Shape;152;g14b953aef37_0_73"/>
          <p:cNvSpPr txBox="1"/>
          <p:nvPr/>
        </p:nvSpPr>
        <p:spPr>
          <a:xfrm>
            <a:off x="838200" y="525725"/>
            <a:ext cx="4635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413C3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Data center</a:t>
            </a:r>
            <a:endParaRPr sz="3200" b="1">
              <a:solidFill>
                <a:srgbClr val="413C3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3" name="Google Shape;153;g14b953aef37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199" y="1413275"/>
            <a:ext cx="5606050" cy="4440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4b953aef37_0_73"/>
          <p:cNvSpPr txBox="1"/>
          <p:nvPr/>
        </p:nvSpPr>
        <p:spPr>
          <a:xfrm>
            <a:off x="333800" y="1810800"/>
            <a:ext cx="6372600" cy="3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Tasks: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Centers from EPFL need to be cooled down. What if we could reuse that heat, in a win-win situation?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fr-F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optimal heat exchanger size with DTmin optimization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Calculate new energy bill (if worth it)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Font typeface="Calibri"/>
              <a:buChar char="●"/>
            </a:pPr>
            <a:r>
              <a:rPr lang="fr-FR" sz="2200">
                <a:latin typeface="Calibri"/>
                <a:ea typeface="Calibri"/>
                <a:cs typeface="Calibri"/>
                <a:sym typeface="Calibri"/>
              </a:rPr>
              <a:t>Evaluate economic indicators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g14b953aef37_0_73"/>
          <p:cNvCxnSpPr/>
          <p:nvPr/>
        </p:nvCxnSpPr>
        <p:spPr>
          <a:xfrm rot="10800000">
            <a:off x="6251250" y="1229125"/>
            <a:ext cx="1304700" cy="1304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g14b953aef37_0_73"/>
          <p:cNvSpPr txBox="1"/>
          <p:nvPr/>
        </p:nvSpPr>
        <p:spPr>
          <a:xfrm>
            <a:off x="5018700" y="736400"/>
            <a:ext cx="2154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Data center HEX</a:t>
            </a:r>
            <a:endParaRPr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g14b953aef37_0_73"/>
          <p:cNvCxnSpPr>
            <a:stCxn id="153" idx="2"/>
            <a:endCxn id="158" idx="3"/>
          </p:cNvCxnSpPr>
          <p:nvPr/>
        </p:nvCxnSpPr>
        <p:spPr>
          <a:xfrm flipH="1">
            <a:off x="6403324" y="5854183"/>
            <a:ext cx="2802900" cy="4305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g14b953aef37_0_73"/>
          <p:cNvSpPr txBox="1"/>
          <p:nvPr/>
        </p:nvSpPr>
        <p:spPr>
          <a:xfrm>
            <a:off x="4248600" y="6038450"/>
            <a:ext cx="2154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Pre-heating</a:t>
            </a:r>
            <a:endParaRPr sz="20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b953aef37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164" name="Google Shape;164;g14b953aef37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50" y="183550"/>
            <a:ext cx="11500125" cy="62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b953aef37_0_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pic>
        <p:nvPicPr>
          <p:cNvPr id="170" name="Google Shape;170;g14b953aef37_0_137"/>
          <p:cNvPicPr preferRelativeResize="0"/>
          <p:nvPr/>
        </p:nvPicPr>
        <p:blipFill rotWithShape="1">
          <a:blip r:embed="rId3">
            <a:alphaModFix/>
          </a:blip>
          <a:srcRect t="11308"/>
          <a:stretch/>
        </p:blipFill>
        <p:spPr>
          <a:xfrm>
            <a:off x="182750" y="394450"/>
            <a:ext cx="11530476" cy="558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b953aef37_0_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pic>
        <p:nvPicPr>
          <p:cNvPr id="176" name="Google Shape;176;g14b953aef37_0_146"/>
          <p:cNvPicPr preferRelativeResize="0"/>
          <p:nvPr/>
        </p:nvPicPr>
        <p:blipFill rotWithShape="1">
          <a:blip r:embed="rId3">
            <a:alphaModFix/>
          </a:blip>
          <a:srcRect t="11863"/>
          <a:stretch/>
        </p:blipFill>
        <p:spPr>
          <a:xfrm>
            <a:off x="228275" y="485550"/>
            <a:ext cx="11963725" cy="576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Macintosh PowerPoint</Application>
  <PresentationFormat>Widescreen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Libre Franklin</vt:lpstr>
      <vt:lpstr>Thème Office</vt:lpstr>
      <vt:lpstr>Part 2 Heat recovery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Laurent Terrier</dc:creator>
  <cp:lastModifiedBy>Sai Sudharshan Ravi</cp:lastModifiedBy>
  <cp:revision>1</cp:revision>
  <dcterms:created xsi:type="dcterms:W3CDTF">2022-10-17T06:20:35Z</dcterms:created>
  <dcterms:modified xsi:type="dcterms:W3CDTF">2025-09-17T12:26:05Z</dcterms:modified>
</cp:coreProperties>
</file>